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D"/>
    <a:srgbClr val="69B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94" autoAdjust="0"/>
    <p:restoredTop sz="96196" autoAdjust="0"/>
  </p:normalViewPr>
  <p:slideViewPr>
    <p:cSldViewPr>
      <p:cViewPr varScale="1">
        <p:scale>
          <a:sx n="121" d="100"/>
          <a:sy n="121" d="100"/>
        </p:scale>
        <p:origin x="-114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104884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pPr/>
              <a:t>2021-11-15</a:t>
            </a:fld>
            <a:endParaRPr lang="ko-KR" altLang="en-US" dirty="0"/>
          </a:p>
        </p:txBody>
      </p:sp>
      <p:sp>
        <p:nvSpPr>
          <p:cNvPr id="104884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104884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104884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104884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640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04867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810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0487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433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04863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1048637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2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0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0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88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1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1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2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21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0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0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0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04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0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04882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48826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9715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</p:spPr>
      </p:pic>
      <p:sp>
        <p:nvSpPr>
          <p:cNvPr id="104882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0486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97153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</p:spPr>
      </p:pic>
      <p:sp>
        <p:nvSpPr>
          <p:cNvPr id="10486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1048735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48736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4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48737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8738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04873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15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79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799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116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1048811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48812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48813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04857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97152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</p:spPr>
      </p:pic>
      <p:sp>
        <p:nvSpPr>
          <p:cNvPr id="1048578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79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04884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8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2097160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</p:spPr>
        </p:pic>
        <p:pic>
          <p:nvPicPr>
            <p:cNvPr id="2097161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</p:spPr>
        </p:pic>
        <p:sp>
          <p:nvSpPr>
            <p:cNvPr id="1048841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97162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832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3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048833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8834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2097157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</p:spPr>
          </p:pic>
          <p:pic>
            <p:nvPicPr>
              <p:cNvPr id="2097158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</p:spPr>
          </p:pic>
          <p:sp>
            <p:nvSpPr>
              <p:cNvPr id="1048835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9715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</p:spPr>
          </p:pic>
        </p:grpSp>
        <p:sp>
          <p:nvSpPr>
            <p:cNvPr id="1048836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88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04883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486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4858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48584" name="직사각형 1"/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4864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2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883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0054" y="1276350"/>
            <a:ext cx="3763890" cy="1048242"/>
          </a:xfrm>
        </p:spPr>
        <p:txBody>
          <a:bodyPr/>
          <a:lstStyle/>
          <a:p>
            <a:pPr lvl="0"/>
            <a:r>
              <a:rPr lang="en-US" altLang="ko-KR" b="1" dirty="0" smtClean="0">
                <a:solidFill>
                  <a:srgbClr val="57A7BD"/>
                </a:solidFill>
                <a:ea typeface="맑은 고딕" pitchFamily="50" charset="-127"/>
              </a:rPr>
              <a:t>ORGANON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  <p:sp>
        <p:nvSpPr>
          <p:cNvPr id="104863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9811" y="2266950"/>
            <a:ext cx="3384376" cy="481178"/>
          </a:xfrm>
        </p:spPr>
        <p:txBody>
          <a:bodyPr/>
          <a:lstStyle/>
          <a:p>
            <a:pPr lvl="0"/>
            <a:r>
              <a:rPr lang="en-US" altLang="ko-KR" sz="1400" b="1" dirty="0"/>
              <a:t>-Mental  sphere</a:t>
            </a:r>
            <a:endParaRPr lang="ko-KR" altLang="en-US" sz="1400" b="1" dirty="0"/>
          </a:p>
          <a:p>
            <a:pPr lvl="0"/>
            <a:r>
              <a:rPr lang="en-US" altLang="ko-KR" sz="1400" b="1" dirty="0"/>
              <a:t>-The miasm and their relation  to pathology</a:t>
            </a:r>
            <a:endParaRPr lang="ko-KR" altLang="en-US" sz="1400" b="1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048000" y="3562350"/>
            <a:ext cx="5715000" cy="152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 b="1" kern="12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tx1"/>
                </a:solidFill>
              </a:rPr>
              <a:t>          By</a:t>
            </a:r>
            <a:r>
              <a:rPr lang="en-US" altLang="ko-KR" sz="1400" dirty="0" smtClean="0">
                <a:solidFill>
                  <a:schemeClr val="tx1"/>
                </a:solidFill>
              </a:rPr>
              <a:t>: Dr. 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Shinee</a:t>
            </a:r>
            <a:r>
              <a:rPr lang="en-US" altLang="ko-KR" sz="1400" dirty="0" smtClean="0">
                <a:solidFill>
                  <a:schemeClr val="tx1"/>
                </a:solidFill>
              </a:rPr>
              <a:t> G.R.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2571750"/>
            <a:ext cx="4572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Associate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Dept.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Organon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of Medicine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ounded Rectangle 8"/>
          <p:cNvSpPr/>
          <p:nvPr/>
        </p:nvSpPr>
        <p:spPr>
          <a:xfrm>
            <a:off x="1815340" y="4177410"/>
            <a:ext cx="315256" cy="315221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48641" name="Block Arc 6"/>
          <p:cNvSpPr/>
          <p:nvPr/>
        </p:nvSpPr>
        <p:spPr>
          <a:xfrm>
            <a:off x="1806998" y="1370737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48848" name="TextBox 1048847"/>
          <p:cNvSpPr txBox="1"/>
          <p:nvPr/>
        </p:nvSpPr>
        <p:spPr>
          <a:xfrm>
            <a:off x="1972967" y="430530"/>
            <a:ext cx="6032436" cy="4282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6600"/>
                </a:solidFill>
              </a:rPr>
              <a:t>MENTAL SPHERE</a:t>
            </a:r>
          </a:p>
          <a:p>
            <a:r>
              <a:rPr lang="en-US" sz="2600">
                <a:solidFill>
                  <a:srgbClr val="000000"/>
                </a:solidFill>
              </a:rPr>
              <a:t>         Accorging to J.H.Allen," through the mind man is diseased." Mind is the government,the ruling power and the body is subject to it.</a:t>
            </a:r>
          </a:p>
          <a:p>
            <a:r>
              <a:rPr lang="en-US" sz="2600">
                <a:solidFill>
                  <a:srgbClr val="000000"/>
                </a:solidFill>
              </a:rPr>
              <a:t>        All normal life is governed by law and is in harmony with it, thus the symptomatology of broken law.</a:t>
            </a:r>
          </a:p>
          <a:p>
            <a:r>
              <a:rPr lang="en-US" sz="2600">
                <a:solidFill>
                  <a:srgbClr val="000000"/>
                </a:solidFill>
              </a:rPr>
              <a:t>        Vibrations of the life forces in true biological action are numbered ang fixed but it is changed in sick man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ounded Rectangle 27"/>
          <p:cNvSpPr/>
          <p:nvPr/>
        </p:nvSpPr>
        <p:spPr>
          <a:xfrm>
            <a:off x="4963522" y="1796330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48849" name="TextBox 1048848"/>
          <p:cNvSpPr txBox="1"/>
          <p:nvPr/>
        </p:nvSpPr>
        <p:spPr>
          <a:xfrm>
            <a:off x="1065318" y="396440"/>
            <a:ext cx="7013363" cy="3863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       All miasm are capable of producing mental symptoms.</a:t>
            </a:r>
          </a:p>
          <a:p>
            <a:r>
              <a:rPr lang="en-US" sz="2800">
                <a:solidFill>
                  <a:srgbClr val="000000"/>
                </a:solidFill>
              </a:rPr>
              <a:t>       Mental symptoms are altered with general state of health or through influence of moon, planetary, atmosphere and barometric changes.</a:t>
            </a:r>
          </a:p>
          <a:p>
            <a:r>
              <a:rPr lang="en-US" sz="2800">
                <a:solidFill>
                  <a:srgbClr val="000000"/>
                </a:solidFill>
              </a:rPr>
              <a:t>       The mind works through the physical thus when physical is out of tune mental is often disturbed.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TextBox 1048849"/>
          <p:cNvSpPr txBox="1"/>
          <p:nvPr/>
        </p:nvSpPr>
        <p:spPr>
          <a:xfrm>
            <a:off x="571998" y="353330"/>
            <a:ext cx="7641009" cy="3926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    In case of remedies each has its peculiar mode of action,rhythm, vibrations. When two are alike with each other we call it similia  and the result is cure.</a:t>
            </a:r>
          </a:p>
          <a:p>
            <a:r>
              <a:rPr lang="en-US" sz="2900">
                <a:solidFill>
                  <a:srgbClr val="000000"/>
                </a:solidFill>
              </a:rPr>
              <a:t>     </a:t>
            </a:r>
            <a:r>
              <a:rPr lang="en-US" sz="2900" b="1">
                <a:solidFill>
                  <a:srgbClr val="FF6600"/>
                </a:solidFill>
              </a:rPr>
              <a:t> THE MIASMS AND THEIR RELATION TO       </a:t>
            </a:r>
            <a:endParaRPr lang="en-US" sz="2800">
              <a:solidFill>
                <a:srgbClr val="000000"/>
              </a:solidFill>
            </a:endParaRPr>
          </a:p>
          <a:p>
            <a:r>
              <a:rPr lang="en-US" sz="2900" b="1">
                <a:solidFill>
                  <a:srgbClr val="FF6600"/>
                </a:solidFill>
              </a:rPr>
              <a:t>PATHOLOGY</a:t>
            </a:r>
            <a:endParaRPr lang="en-US" sz="2800">
              <a:solidFill>
                <a:srgbClr val="000000"/>
              </a:solidFill>
            </a:endParaRPr>
          </a:p>
          <a:p>
            <a:r>
              <a:rPr lang="en-US" sz="2900" b="1">
                <a:solidFill>
                  <a:srgbClr val="FF6600"/>
                </a:solidFill>
              </a:rPr>
              <a:t>   </a:t>
            </a:r>
            <a:r>
              <a:rPr lang="en-US" sz="2900" b="0">
                <a:solidFill>
                  <a:srgbClr val="FF6600"/>
                </a:solidFill>
              </a:rPr>
              <a:t>  </a:t>
            </a:r>
            <a:r>
              <a:rPr lang="en-US" sz="2900" b="0">
                <a:solidFill>
                  <a:srgbClr val="FFFFFF"/>
                </a:solidFill>
              </a:rPr>
              <a:t>Physiology is the science or theory of function and change in healthy bodies; pathology has reference to diseased body.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TextBox 1048850"/>
          <p:cNvSpPr txBox="1"/>
          <p:nvPr/>
        </p:nvSpPr>
        <p:spPr>
          <a:xfrm>
            <a:off x="260272" y="223447"/>
            <a:ext cx="8583090" cy="4282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      According to Hahnemann," the remedy given should be proved and able to produce symptoms in healthy individual."</a:t>
            </a:r>
          </a:p>
          <a:p>
            <a:r>
              <a:rPr lang="en-US" sz="2800" b="1">
                <a:solidFill>
                  <a:srgbClr val="808080"/>
                </a:solidFill>
              </a:rPr>
              <a:t>     Three points according to Dr.Hughes</a:t>
            </a:r>
          </a:p>
          <a:p>
            <a:r>
              <a:rPr lang="en-US" sz="2800" b="1" i="1">
                <a:solidFill>
                  <a:srgbClr val="FFFFFF"/>
                </a:solidFill>
              </a:rPr>
              <a:t>             </a:t>
            </a:r>
            <a:r>
              <a:rPr lang="en-US" sz="2800" b="1" i="1">
                <a:solidFill>
                  <a:srgbClr val="808080"/>
                </a:solidFill>
              </a:rPr>
              <a:t>First- </a:t>
            </a:r>
            <a:r>
              <a:rPr lang="en-US" sz="2800" b="1" i="0">
                <a:solidFill>
                  <a:srgbClr val="FFFFFF"/>
                </a:solidFill>
              </a:rPr>
              <a:t>the law enabled to fit drugs to a given case, even when cannot get the disease pathology.</a:t>
            </a:r>
          </a:p>
          <a:p>
            <a:r>
              <a:rPr lang="en-US" sz="2800" b="1" i="1">
                <a:solidFill>
                  <a:srgbClr val="FFFFFF"/>
                </a:solidFill>
              </a:rPr>
              <a:t>             </a:t>
            </a:r>
            <a:r>
              <a:rPr lang="en-US" sz="2800" b="1" i="1">
                <a:solidFill>
                  <a:srgbClr val="808080"/>
                </a:solidFill>
              </a:rPr>
              <a:t>Second -  </a:t>
            </a:r>
            <a:r>
              <a:rPr lang="en-US" sz="2800" b="1" i="0">
                <a:solidFill>
                  <a:srgbClr val="FFFFFF"/>
                </a:solidFill>
              </a:rPr>
              <a:t>pathology has more relation than causes.</a:t>
            </a:r>
          </a:p>
          <a:p>
            <a:r>
              <a:rPr lang="en-US" sz="2800" b="1" i="1">
                <a:solidFill>
                  <a:srgbClr val="FFFFFF"/>
                </a:solidFill>
              </a:rPr>
              <a:t>             </a:t>
            </a:r>
            <a:r>
              <a:rPr lang="en-US" sz="2800" b="1" i="1">
                <a:solidFill>
                  <a:srgbClr val="808080"/>
                </a:solidFill>
              </a:rPr>
              <a:t>Third - </a:t>
            </a:r>
            <a:r>
              <a:rPr lang="en-US" sz="2800" b="1" i="0">
                <a:solidFill>
                  <a:srgbClr val="FFFFFF"/>
                </a:solidFill>
              </a:rPr>
              <a:t>Diagnosis is not always positive while symptomatology is positive</a:t>
            </a:r>
            <a:r>
              <a:rPr lang="en-US" sz="2800" b="1" i="1">
                <a:solidFill>
                  <a:srgbClr val="80808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TextBox 1048851"/>
          <p:cNvSpPr txBox="1"/>
          <p:nvPr/>
        </p:nvSpPr>
        <p:spPr>
          <a:xfrm>
            <a:off x="381249" y="647733"/>
            <a:ext cx="8338205" cy="4282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       The postmortem changes and pathology are not always the end of miasmatic action or end of disease, although they may be the end or death of the patient.</a:t>
            </a:r>
          </a:p>
          <a:p>
            <a:r>
              <a:rPr lang="en-US" sz="2800">
                <a:solidFill>
                  <a:srgbClr val="000000"/>
                </a:solidFill>
              </a:rPr>
              <a:t>        Minute study of miasms for a single symptom may guide to discovery of chronic miasm.</a:t>
            </a:r>
          </a:p>
          <a:p>
            <a:r>
              <a:rPr lang="en-US" sz="2800">
                <a:solidFill>
                  <a:srgbClr val="000000"/>
                </a:solidFill>
              </a:rPr>
              <a:t>        A single persistent symptom is often quite a positive sign of miasms for a single symptom &amp; if it is suppressed it calls for another symptom.</a:t>
            </a:r>
          </a:p>
          <a:p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9"/>
          <p:cNvSpPr/>
          <p:nvPr/>
        </p:nvSpPr>
        <p:spPr>
          <a:xfrm>
            <a:off x="4219231" y="1691270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8713" name="Rounded Rectangle 27"/>
          <p:cNvSpPr/>
          <p:nvPr/>
        </p:nvSpPr>
        <p:spPr>
          <a:xfrm>
            <a:off x="1041215" y="2198433"/>
            <a:ext cx="503240" cy="386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48714" name="Rounded Rectangle 7"/>
          <p:cNvSpPr/>
          <p:nvPr/>
        </p:nvSpPr>
        <p:spPr>
          <a:xfrm>
            <a:off x="5454047" y="1574861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48853" name="TextBox 1048852"/>
          <p:cNvSpPr txBox="1"/>
          <p:nvPr/>
        </p:nvSpPr>
        <p:spPr>
          <a:xfrm>
            <a:off x="408624" y="0"/>
            <a:ext cx="8326752" cy="4980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  Hahnemann's theory,</a:t>
            </a:r>
          </a:p>
          <a:p>
            <a:r>
              <a:rPr lang="en-US" sz="3000">
                <a:solidFill>
                  <a:srgbClr val="000000"/>
                </a:solidFill>
              </a:rPr>
              <a:t>           "Symptomatology is not a local thing but a general one. Pathological eye is the one that separates them and not a physiological or pathogenetic one."</a:t>
            </a:r>
          </a:p>
          <a:p>
            <a:r>
              <a:rPr lang="en-US" sz="3000">
                <a:solidFill>
                  <a:srgbClr val="000000"/>
                </a:solidFill>
              </a:rPr>
              <a:t>      It is the sick person to be treated and not the pathological name.</a:t>
            </a:r>
          </a:p>
          <a:p>
            <a:r>
              <a:rPr lang="en-US" sz="3000">
                <a:solidFill>
                  <a:srgbClr val="000000"/>
                </a:solidFill>
              </a:rPr>
              <a:t>      It is the inner process and not alone the outer process ie.,  it is outward expression of inner process.</a:t>
            </a:r>
          </a:p>
          <a:p>
            <a:endParaRPr lang="en-US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TextBox 1048853"/>
          <p:cNvSpPr txBox="1"/>
          <p:nvPr/>
        </p:nvSpPr>
        <p:spPr>
          <a:xfrm>
            <a:off x="199408" y="509191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048856" name="TextBox 1048855"/>
          <p:cNvSpPr txBox="1"/>
          <p:nvPr/>
        </p:nvSpPr>
        <p:spPr>
          <a:xfrm>
            <a:off x="199407" y="247742"/>
            <a:ext cx="8087091" cy="5044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   The miasm psora will give psoric expressions and sycosis and syphilis like same.</a:t>
            </a:r>
          </a:p>
          <a:p>
            <a:r>
              <a:rPr lang="en-US" sz="2600">
                <a:solidFill>
                  <a:srgbClr val="000000"/>
                </a:solidFill>
              </a:rPr>
              <a:t>    Pseudo- psoric or pseudo- sycosis is the result of mixed miasmatic action .</a:t>
            </a:r>
          </a:p>
          <a:p>
            <a:r>
              <a:rPr lang="en-US" sz="2600">
                <a:solidFill>
                  <a:srgbClr val="000000"/>
                </a:solidFill>
              </a:rPr>
              <a:t>    Pathology is the finished work for perverted life action.</a:t>
            </a:r>
          </a:p>
          <a:p>
            <a:r>
              <a:rPr lang="en-US" sz="2600">
                <a:solidFill>
                  <a:srgbClr val="000000"/>
                </a:solidFill>
              </a:rPr>
              <a:t>    Pathognomonic symptoms are the keynote of disease.</a:t>
            </a:r>
          </a:p>
          <a:p>
            <a:r>
              <a:rPr lang="en-US" sz="2600">
                <a:solidFill>
                  <a:srgbClr val="000000"/>
                </a:solidFill>
              </a:rPr>
              <a:t>    The true pathognomonic symptoms of a given case are those that cover the existing miasmatic.</a:t>
            </a:r>
          </a:p>
          <a:p>
            <a:r>
              <a:rPr lang="en-US" sz="2600">
                <a:solidFill>
                  <a:srgbClr val="000000"/>
                </a:solidFill>
              </a:rPr>
              <a:t>   </a:t>
            </a:r>
            <a:r>
              <a:rPr lang="en-US" sz="2600" b="1">
                <a:solidFill>
                  <a:srgbClr val="D66565"/>
                </a:solidFill>
              </a:rPr>
              <a:t>In this way our therapeutic grouping becomes a miasmatic &amp; not a pathological one.</a:t>
            </a:r>
          </a:p>
          <a:p>
            <a:endParaRPr lang="en-US" sz="2600" b="1">
              <a:solidFill>
                <a:srgbClr val="D6656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513</Words>
  <Application>Microsoft Office PowerPoint</Application>
  <PresentationFormat>On-screen Show (16:9)</PresentationFormat>
  <Paragraphs>41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New</cp:lastModifiedBy>
  <cp:revision>4</cp:revision>
  <dcterms:created xsi:type="dcterms:W3CDTF">2016-12-05T01:26:54Z</dcterms:created>
  <dcterms:modified xsi:type="dcterms:W3CDTF">2021-11-15T09:47:22Z</dcterms:modified>
</cp:coreProperties>
</file>